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2"/>
  </p:sldMasterIdLst>
  <p:notesMasterIdLst>
    <p:notesMasterId r:id="rId24"/>
  </p:notesMasterIdLst>
  <p:sldIdLst>
    <p:sldId id="271" r:id="rId3"/>
    <p:sldId id="256" r:id="rId4"/>
    <p:sldId id="257" r:id="rId5"/>
    <p:sldId id="258" r:id="rId6"/>
    <p:sldId id="270" r:id="rId7"/>
    <p:sldId id="260" r:id="rId8"/>
    <p:sldId id="272" r:id="rId9"/>
    <p:sldId id="273" r:id="rId10"/>
    <p:sldId id="274" r:id="rId11"/>
    <p:sldId id="275" r:id="rId12"/>
    <p:sldId id="259" r:id="rId13"/>
    <p:sldId id="262" r:id="rId14"/>
    <p:sldId id="264" r:id="rId15"/>
    <p:sldId id="263" r:id="rId16"/>
    <p:sldId id="269" r:id="rId17"/>
    <p:sldId id="268" r:id="rId18"/>
    <p:sldId id="265" r:id="rId19"/>
    <p:sldId id="266" r:id="rId20"/>
    <p:sldId id="267" r:id="rId21"/>
    <p:sldId id="276" r:id="rId22"/>
    <p:sldId id="261" r:id="rId23"/>
  </p:sldIdLst>
  <p:sldSz cx="6400800" cy="3600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0B2FEE"/>
    <a:srgbClr val="1D37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26" autoAdjust="0"/>
    <p:restoredTop sz="94660"/>
  </p:normalViewPr>
  <p:slideViewPr>
    <p:cSldViewPr snapToGrid="0">
      <p:cViewPr varScale="1">
        <p:scale>
          <a:sx n="213" d="100"/>
          <a:sy n="213" d="100"/>
        </p:scale>
        <p:origin x="50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AF7F38-B21D-4C2D-B17E-73FCA8F279F0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3B0E3E-1FDB-4FF5-9853-B7890A24578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5474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B0E3E-1FDB-4FF5-9853-B7890A24578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2144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B0E3E-1FDB-4FF5-9853-B7890A24578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66913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B0E3E-1FDB-4FF5-9853-B7890A24578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0119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B0E3E-1FDB-4FF5-9853-B7890A24578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9546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B0E3E-1FDB-4FF5-9853-B7890A245784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1238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589241"/>
            <a:ext cx="4800600" cy="1253490"/>
          </a:xfrm>
        </p:spPr>
        <p:txBody>
          <a:bodyPr anchor="b"/>
          <a:lstStyle>
            <a:lvl1pPr algn="ctr">
              <a:defRPr sz="315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1891070"/>
            <a:ext cx="4800600" cy="869275"/>
          </a:xfrm>
        </p:spPr>
        <p:txBody>
          <a:bodyPr/>
          <a:lstStyle>
            <a:lvl1pPr marL="0" indent="0" algn="ctr">
              <a:buNone/>
              <a:defRPr sz="1260"/>
            </a:lvl1pPr>
            <a:lvl2pPr marL="240030" indent="0" algn="ctr">
              <a:buNone/>
              <a:defRPr sz="1050"/>
            </a:lvl2pPr>
            <a:lvl3pPr marL="480060" indent="0" algn="ctr">
              <a:buNone/>
              <a:defRPr sz="945"/>
            </a:lvl3pPr>
            <a:lvl4pPr marL="720090" indent="0" algn="ctr">
              <a:buNone/>
              <a:defRPr sz="840"/>
            </a:lvl4pPr>
            <a:lvl5pPr marL="960120" indent="0" algn="ctr">
              <a:buNone/>
              <a:defRPr sz="840"/>
            </a:lvl5pPr>
            <a:lvl6pPr marL="1200150" indent="0" algn="ctr">
              <a:buNone/>
              <a:defRPr sz="840"/>
            </a:lvl6pPr>
            <a:lvl7pPr marL="1440180" indent="0" algn="ctr">
              <a:buNone/>
              <a:defRPr sz="840"/>
            </a:lvl7pPr>
            <a:lvl8pPr marL="1680210" indent="0" algn="ctr">
              <a:buNone/>
              <a:defRPr sz="840"/>
            </a:lvl8pPr>
            <a:lvl9pPr marL="1920240" indent="0" algn="ctr">
              <a:buNone/>
              <a:defRPr sz="84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277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6735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2" y="191691"/>
            <a:ext cx="1380173" cy="305121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191691"/>
            <a:ext cx="4060508" cy="3051215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8626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5780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1" y="897613"/>
            <a:ext cx="5520690" cy="1497687"/>
          </a:xfrm>
        </p:spPr>
        <p:txBody>
          <a:bodyPr anchor="b"/>
          <a:lstStyle>
            <a:lvl1pPr>
              <a:defRPr sz="315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1" y="2409468"/>
            <a:ext cx="5520690" cy="787598"/>
          </a:xfrm>
        </p:spPr>
        <p:txBody>
          <a:bodyPr/>
          <a:lstStyle>
            <a:lvl1pPr marL="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1pPr>
            <a:lvl2pPr marL="24003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2pPr>
            <a:lvl3pPr marL="480060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3pPr>
            <a:lvl4pPr marL="72009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4pPr>
            <a:lvl5pPr marL="96012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5pPr>
            <a:lvl6pPr marL="120015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6pPr>
            <a:lvl7pPr marL="144018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7pPr>
            <a:lvl8pPr marL="168021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8pPr>
            <a:lvl9pPr marL="1920240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3435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958453"/>
            <a:ext cx="2720340" cy="228445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958453"/>
            <a:ext cx="2720340" cy="2284452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1478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191691"/>
            <a:ext cx="5520690" cy="695921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882610"/>
            <a:ext cx="2707838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1315164"/>
            <a:ext cx="2707838" cy="1934409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882610"/>
            <a:ext cx="2721174" cy="432554"/>
          </a:xfrm>
        </p:spPr>
        <p:txBody>
          <a:bodyPr anchor="b"/>
          <a:lstStyle>
            <a:lvl1pPr marL="0" indent="0">
              <a:buNone/>
              <a:defRPr sz="1260" b="1"/>
            </a:lvl1pPr>
            <a:lvl2pPr marL="240030" indent="0">
              <a:buNone/>
              <a:defRPr sz="1050" b="1"/>
            </a:lvl2pPr>
            <a:lvl3pPr marL="480060" indent="0">
              <a:buNone/>
              <a:defRPr sz="945" b="1"/>
            </a:lvl3pPr>
            <a:lvl4pPr marL="720090" indent="0">
              <a:buNone/>
              <a:defRPr sz="840" b="1"/>
            </a:lvl4pPr>
            <a:lvl5pPr marL="960120" indent="0">
              <a:buNone/>
              <a:defRPr sz="840" b="1"/>
            </a:lvl5pPr>
            <a:lvl6pPr marL="1200150" indent="0">
              <a:buNone/>
              <a:defRPr sz="840" b="1"/>
            </a:lvl6pPr>
            <a:lvl7pPr marL="1440180" indent="0">
              <a:buNone/>
              <a:defRPr sz="840" b="1"/>
            </a:lvl7pPr>
            <a:lvl8pPr marL="1680210" indent="0">
              <a:buNone/>
              <a:defRPr sz="840" b="1"/>
            </a:lvl8pPr>
            <a:lvl9pPr marL="1920240" indent="0">
              <a:buNone/>
              <a:defRPr sz="84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1315164"/>
            <a:ext cx="2721174" cy="1934409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1799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1347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0514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240030"/>
            <a:ext cx="2064424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518398"/>
            <a:ext cx="3240405" cy="2558653"/>
          </a:xfrm>
        </p:spPr>
        <p:txBody>
          <a:bodyPr/>
          <a:lstStyle>
            <a:lvl1pPr>
              <a:defRPr sz="1680"/>
            </a:lvl1pPr>
            <a:lvl2pPr>
              <a:defRPr sz="1470"/>
            </a:lvl2pPr>
            <a:lvl3pPr>
              <a:defRPr sz="126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080135"/>
            <a:ext cx="2064424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9865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240030"/>
            <a:ext cx="2064424" cy="840105"/>
          </a:xfrm>
        </p:spPr>
        <p:txBody>
          <a:bodyPr anchor="b"/>
          <a:lstStyle>
            <a:lvl1pPr>
              <a:defRPr sz="168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518398"/>
            <a:ext cx="3240405" cy="2558653"/>
          </a:xfrm>
        </p:spPr>
        <p:txBody>
          <a:bodyPr anchor="t"/>
          <a:lstStyle>
            <a:lvl1pPr marL="0" indent="0">
              <a:buNone/>
              <a:defRPr sz="1680"/>
            </a:lvl1pPr>
            <a:lvl2pPr marL="240030" indent="0">
              <a:buNone/>
              <a:defRPr sz="1470"/>
            </a:lvl2pPr>
            <a:lvl3pPr marL="480060" indent="0">
              <a:buNone/>
              <a:defRPr sz="1260"/>
            </a:lvl3pPr>
            <a:lvl4pPr marL="720090" indent="0">
              <a:buNone/>
              <a:defRPr sz="1050"/>
            </a:lvl4pPr>
            <a:lvl5pPr marL="960120" indent="0">
              <a:buNone/>
              <a:defRPr sz="1050"/>
            </a:lvl5pPr>
            <a:lvl6pPr marL="1200150" indent="0">
              <a:buNone/>
              <a:defRPr sz="1050"/>
            </a:lvl6pPr>
            <a:lvl7pPr marL="1440180" indent="0">
              <a:buNone/>
              <a:defRPr sz="1050"/>
            </a:lvl7pPr>
            <a:lvl8pPr marL="1680210" indent="0">
              <a:buNone/>
              <a:defRPr sz="1050"/>
            </a:lvl8pPr>
            <a:lvl9pPr marL="1920240" indent="0">
              <a:buNone/>
              <a:defRPr sz="105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080135"/>
            <a:ext cx="2064424" cy="2001084"/>
          </a:xfrm>
        </p:spPr>
        <p:txBody>
          <a:bodyPr/>
          <a:lstStyle>
            <a:lvl1pPr marL="0" indent="0">
              <a:buNone/>
              <a:defRPr sz="840"/>
            </a:lvl1pPr>
            <a:lvl2pPr marL="240030" indent="0">
              <a:buNone/>
              <a:defRPr sz="735"/>
            </a:lvl2pPr>
            <a:lvl3pPr marL="480060" indent="0">
              <a:buNone/>
              <a:defRPr sz="630"/>
            </a:lvl3pPr>
            <a:lvl4pPr marL="720090" indent="0">
              <a:buNone/>
              <a:defRPr sz="525"/>
            </a:lvl4pPr>
            <a:lvl5pPr marL="960120" indent="0">
              <a:buNone/>
              <a:defRPr sz="525"/>
            </a:lvl5pPr>
            <a:lvl6pPr marL="1200150" indent="0">
              <a:buNone/>
              <a:defRPr sz="525"/>
            </a:lvl6pPr>
            <a:lvl7pPr marL="1440180" indent="0">
              <a:buNone/>
              <a:defRPr sz="525"/>
            </a:lvl7pPr>
            <a:lvl8pPr marL="1680210" indent="0">
              <a:buNone/>
              <a:defRPr sz="525"/>
            </a:lvl8pPr>
            <a:lvl9pPr marL="1920240" indent="0">
              <a:buNone/>
              <a:defRPr sz="525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274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191691"/>
            <a:ext cx="5520690" cy="695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958453"/>
            <a:ext cx="5520690" cy="228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3337084"/>
            <a:ext cx="1440180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1ED9E-D6CB-42A0-999F-DEF74129CE69}" type="datetimeFigureOut">
              <a:rPr lang="de-DE" smtClean="0"/>
              <a:t>20.01.2016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3337084"/>
            <a:ext cx="2160270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3337084"/>
            <a:ext cx="1440180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3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EBC32-F7BE-4741-B466-0169742A4EA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43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80060" rtl="0" eaLnBrk="1" latinLnBrk="0" hangingPunct="1">
        <a:lnSpc>
          <a:spcPct val="90000"/>
        </a:lnSpc>
        <a:spcBef>
          <a:spcPct val="0"/>
        </a:spcBef>
        <a:buNone/>
        <a:defRPr sz="23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0015" indent="-120015" algn="l" defTabSz="48006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470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0007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84010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108013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32016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56019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2040255" indent="-120015" algn="l" defTabSz="480060" rtl="0" eaLnBrk="1" latinLnBrk="0" hangingPunct="1">
        <a:lnSpc>
          <a:spcPct val="90000"/>
        </a:lnSpc>
        <a:spcBef>
          <a:spcPts val="263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1pPr>
      <a:lvl2pPr marL="24003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5pPr>
      <a:lvl6pPr marL="120015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6pPr>
      <a:lvl7pPr marL="144018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7pPr>
      <a:lvl8pPr marL="168021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algn="l" defTabSz="480060" rtl="0" eaLnBrk="1" latinLnBrk="0" hangingPunct="1">
        <a:defRPr sz="9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notes/facebook-engineering/visualizing-friendships/469716398919/" TargetMode="External"/><Relationship Id="rId2" Type="http://schemas.openxmlformats.org/officeDocument/2006/relationships/hyperlink" Target="https://www.ics.uci.edu/~corps/phaseii/Weiser-Computer21stCentury-SciAm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.wikipedia.org/wiki/Big_Data" TargetMode="External"/><Relationship Id="rId4" Type="http://schemas.openxmlformats.org/officeDocument/2006/relationships/hyperlink" Target="https://de.wikipedia.org/wiki/Internet_der_Ding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867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Vorteile und Geschäftsfelder des Internet der Dinge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„Big </a:t>
            </a:r>
            <a:r>
              <a:rPr lang="de-DE" sz="2000" dirty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Data“</a:t>
            </a:r>
          </a:p>
          <a:p>
            <a:pPr lvl="1"/>
            <a:r>
              <a:rPr lang="de-DE" sz="1790" dirty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Werbung</a:t>
            </a:r>
          </a:p>
          <a:p>
            <a:pPr lvl="1"/>
            <a:r>
              <a:rPr lang="de-DE" sz="1790" dirty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Analyse von Verhalten/Nutzung, </a:t>
            </a:r>
            <a:r>
              <a:rPr lang="de-DE" sz="179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Marktforschung</a:t>
            </a:r>
          </a:p>
          <a:p>
            <a:pPr lvl="1"/>
            <a:r>
              <a:rPr lang="de-DE" sz="179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Verkauf von zusätzlichen Produkten/Dienstleistungen („Cross-</a:t>
            </a:r>
            <a:r>
              <a:rPr lang="de-DE" sz="1790" dirty="0" err="1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S</a:t>
            </a:r>
            <a:r>
              <a:rPr lang="de-DE" sz="1790" dirty="0" err="1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elling</a:t>
            </a:r>
            <a:r>
              <a:rPr lang="de-DE" sz="179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“)</a:t>
            </a:r>
          </a:p>
          <a:p>
            <a:pPr lvl="1"/>
            <a:r>
              <a:rPr lang="de-DE" sz="179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Predictive Maintenance</a:t>
            </a:r>
          </a:p>
          <a:p>
            <a:pPr lvl="1"/>
            <a:r>
              <a:rPr lang="de-DE" sz="179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Home Automation</a:t>
            </a:r>
          </a:p>
          <a:p>
            <a:pPr lvl="1"/>
            <a:r>
              <a:rPr lang="de-DE" sz="179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Vorhersagen über Kaufverhalten</a:t>
            </a:r>
            <a:endParaRPr lang="de-DE" sz="179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All diese Geschäftsfelder von Drittanbietern</a:t>
            </a:r>
          </a:p>
          <a:p>
            <a:pPr marL="0" indent="0">
              <a:buNone/>
            </a:pPr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 „Big Data Analysis a Service“</a:t>
            </a:r>
          </a:p>
        </p:txBody>
      </p:sp>
    </p:spTree>
    <p:extLst>
      <p:ext uri="{BB962C8B-B14F-4D97-AF65-F5344CB8AC3E}">
        <p14:creationId xmlns:p14="http://schemas.microsoft.com/office/powerpoint/2010/main" val="565454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554" y="1602392"/>
            <a:ext cx="725646" cy="395663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860" y="1339848"/>
            <a:ext cx="586092" cy="920750"/>
          </a:xfrm>
          <a:prstGeom prst="rect">
            <a:avLst/>
          </a:prstGeom>
        </p:spPr>
      </p:pic>
      <p:cxnSp>
        <p:nvCxnSpPr>
          <p:cNvPr id="22" name="Gerade Verbindung mit Pfeil 21"/>
          <p:cNvCxnSpPr/>
          <p:nvPr/>
        </p:nvCxnSpPr>
        <p:spPr>
          <a:xfrm>
            <a:off x="2459752" y="1800223"/>
            <a:ext cx="1728000" cy="1"/>
          </a:xfrm>
          <a:prstGeom prst="straightConnector1">
            <a:avLst/>
          </a:prstGeom>
          <a:ln w="127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8565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676" y="2553728"/>
            <a:ext cx="681196" cy="371426"/>
          </a:xfrm>
          <a:prstGeom prst="rect">
            <a:avLst/>
          </a:prstGeom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160" y="2279066"/>
            <a:ext cx="586092" cy="920750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807" y="427491"/>
            <a:ext cx="546101" cy="546101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115" y="1800225"/>
            <a:ext cx="663035" cy="468766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800" y="2187575"/>
            <a:ext cx="663035" cy="468766"/>
          </a:xfrm>
          <a:prstGeom prst="rect">
            <a:avLst/>
          </a:prstGeom>
        </p:spPr>
      </p:pic>
      <p:cxnSp>
        <p:nvCxnSpPr>
          <p:cNvPr id="6" name="Gerader Verbinder 5"/>
          <p:cNvCxnSpPr/>
          <p:nvPr/>
        </p:nvCxnSpPr>
        <p:spPr>
          <a:xfrm>
            <a:off x="2108200" y="2656341"/>
            <a:ext cx="2203450" cy="0"/>
          </a:xfrm>
          <a:prstGeom prst="line">
            <a:avLst/>
          </a:prstGeom>
          <a:ln w="25400">
            <a:solidFill>
              <a:schemeClr val="bg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/>
          <p:cNvCxnSpPr/>
          <p:nvPr/>
        </p:nvCxnSpPr>
        <p:spPr>
          <a:xfrm>
            <a:off x="4993857" y="1073150"/>
            <a:ext cx="416" cy="1195841"/>
          </a:xfrm>
          <a:prstGeom prst="line">
            <a:avLst/>
          </a:prstGeom>
          <a:ln w="25400">
            <a:solidFill>
              <a:schemeClr val="bg1"/>
            </a:solidFill>
            <a:prstDash val="lg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7473" y="1339745"/>
            <a:ext cx="386668" cy="472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214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Hardware</a:t>
            </a:r>
            <a:endParaRPr lang="de-DE" sz="36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WLAN fähiger Microcontroller</a:t>
            </a:r>
          </a:p>
          <a:p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Solenoid</a:t>
            </a:r>
          </a:p>
          <a:p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Batterien</a:t>
            </a:r>
          </a:p>
          <a:p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Halterung</a:t>
            </a:r>
          </a:p>
          <a:p>
            <a:endParaRPr lang="de-DE" sz="24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258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7341"/>
            <a:ext cx="6400799" cy="2865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658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Software</a:t>
            </a:r>
            <a:endParaRPr lang="de-DE" sz="36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Server + Client auf Microcontroller (C)</a:t>
            </a:r>
          </a:p>
          <a:p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Android App (Java)</a:t>
            </a:r>
          </a:p>
          <a:p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Webserver (PHP)</a:t>
            </a:r>
          </a:p>
          <a:p>
            <a:endParaRPr lang="de-DE" sz="24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18110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Funktionen</a:t>
            </a:r>
            <a:endParaRPr lang="de-DE" sz="36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Aufschließen mit PIN</a:t>
            </a:r>
          </a:p>
          <a:p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Erstellen von mehreren PINs</a:t>
            </a:r>
          </a:p>
          <a:p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Löschen von PINs</a:t>
            </a:r>
          </a:p>
          <a:p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PINs mit Zeitbegrenzung</a:t>
            </a:r>
          </a:p>
          <a:p>
            <a:endParaRPr lang="de-DE" sz="24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4722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Aufschließvorgang</a:t>
            </a:r>
            <a:endParaRPr lang="de-DE" sz="36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PIN wird über lokales Netz an Tür gesendet</a:t>
            </a:r>
          </a:p>
          <a:p>
            <a:pPr marL="457200" indent="-457200">
              <a:buAutoNum type="arabicPeriod"/>
            </a:pPr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Tür sendet PIN und ID an Webserver</a:t>
            </a:r>
          </a:p>
          <a:p>
            <a:pPr marL="457200" indent="-457200">
              <a:buAutoNum type="arabicPeriod"/>
            </a:pPr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Webserver überprüft PIN, sendet Ergebnis an Tür</a:t>
            </a:r>
          </a:p>
          <a:p>
            <a:pPr marL="457200" indent="-457200">
              <a:buAutoNum type="arabicPeriod"/>
            </a:pPr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Tür öffnet sich, gibt Rückmeldung an Nutzer</a:t>
            </a:r>
          </a:p>
          <a:p>
            <a:pPr marL="457200" indent="-457200">
              <a:buAutoNum type="arabicPeriod"/>
            </a:pPr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Tür schließt zeitverzögert</a:t>
            </a:r>
            <a:endParaRPr lang="de-DE" sz="20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9278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Erstellen von PINs</a:t>
            </a:r>
            <a:endParaRPr lang="de-DE" sz="36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PIN wird über lokales Netz an Tür gesendet</a:t>
            </a:r>
          </a:p>
          <a:p>
            <a:pPr marL="457200" indent="-457200">
              <a:buAutoNum type="arabicPeriod"/>
            </a:pPr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Tür sendet PIN und ID an Server</a:t>
            </a:r>
          </a:p>
          <a:p>
            <a:pPr marL="457200" indent="-457200">
              <a:buAutoNum type="arabicPeriod"/>
            </a:pPr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Server trägt PIN in Datenbank ein</a:t>
            </a:r>
            <a:endParaRPr lang="de-DE" sz="24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58152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36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Löschen von PINs</a:t>
            </a:r>
            <a:endParaRPr lang="de-DE" sz="36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PIN und Master-PIN werden über lokales Netz an Tür gesendet</a:t>
            </a:r>
          </a:p>
          <a:p>
            <a:pPr marL="457200" indent="-457200">
              <a:buAutoNum type="arabicPeriod"/>
            </a:pPr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Tür sendet PIN, Master-PIN, ID an Webserver</a:t>
            </a:r>
          </a:p>
          <a:p>
            <a:pPr marL="457200" indent="-457200">
              <a:buAutoNum type="arabicPeriod"/>
            </a:pPr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Server prüft Master-PIN, entfernt PIN</a:t>
            </a:r>
            <a:endParaRPr lang="de-DE" sz="24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112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297657" y="661987"/>
            <a:ext cx="6996113" cy="1642706"/>
          </a:xfrm>
        </p:spPr>
        <p:txBody>
          <a:bodyPr>
            <a:noAutofit/>
          </a:bodyPr>
          <a:lstStyle/>
          <a:p>
            <a:r>
              <a:rPr lang="de-DE" sz="6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Internet of Things</a:t>
            </a:r>
            <a:endParaRPr lang="de-DE" sz="60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16536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Entstandene Daten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Genaue Zeitpunkte der Türöffnung</a:t>
            </a:r>
          </a:p>
          <a:p>
            <a:pPr lvl="1"/>
            <a:r>
              <a:rPr lang="de-DE" sz="179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Anwesenheit/Abwesenheit</a:t>
            </a:r>
          </a:p>
          <a:p>
            <a:pPr lvl="2"/>
            <a:r>
              <a:rPr lang="de-DE" sz="158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Home Automation</a:t>
            </a:r>
            <a:endParaRPr lang="de-DE" sz="179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pPr lvl="3"/>
            <a:r>
              <a:rPr lang="de-DE" sz="1475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Optimierung von Prozessen im Haushalt (Stromverbrauch, Heizung)</a:t>
            </a:r>
          </a:p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Verschiedene Nutzer</a:t>
            </a:r>
          </a:p>
          <a:p>
            <a:pPr lvl="1"/>
            <a:r>
              <a:rPr lang="de-DE" sz="179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Verhältnisse zwischen Nutzern</a:t>
            </a:r>
          </a:p>
          <a:p>
            <a:pPr lvl="1"/>
            <a:r>
              <a:rPr lang="de-DE" sz="179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Informationen über Personen, die sonst nicht erfasst werden</a:t>
            </a:r>
          </a:p>
        </p:txBody>
      </p:sp>
    </p:spTree>
    <p:extLst>
      <p:ext uri="{BB962C8B-B14F-4D97-AF65-F5344CB8AC3E}">
        <p14:creationId xmlns:p14="http://schemas.microsoft.com/office/powerpoint/2010/main" val="24930226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Quellen</a:t>
            </a:r>
            <a:endParaRPr lang="de-DE" dirty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1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  <a:hlinkClick r:id="rId2"/>
              </a:rPr>
              <a:t>https://www.ics.uci.edu/~</a:t>
            </a:r>
            <a:r>
              <a:rPr lang="de-DE" sz="1100" dirty="0" smtClean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  <a:hlinkClick r:id="rId2"/>
              </a:rPr>
              <a:t>corps/phaseii/Weiser-Computer21stCentury-SciAm.pdf</a:t>
            </a:r>
            <a:endParaRPr lang="de-DE" sz="1100" dirty="0" smtClean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r>
              <a:rPr lang="de-DE" sz="11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  <a:hlinkClick r:id="rId3"/>
              </a:rPr>
              <a:t>https://www.facebook.com/notes/facebook-engineering/visualizing-friendships/469716398919</a:t>
            </a:r>
            <a:r>
              <a:rPr lang="de-DE" sz="1100" dirty="0" smtClean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  <a:hlinkClick r:id="rId3"/>
              </a:rPr>
              <a:t>/</a:t>
            </a:r>
            <a:endParaRPr lang="de-DE" sz="1100" dirty="0" smtClean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r>
              <a:rPr lang="de-DE" sz="11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  <a:hlinkClick r:id="rId4"/>
              </a:rPr>
              <a:t>https://</a:t>
            </a:r>
            <a:r>
              <a:rPr lang="de-DE" sz="1100" dirty="0" smtClean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  <a:hlinkClick r:id="rId4"/>
              </a:rPr>
              <a:t>de.wikipedia.org/wiki/Internet_der_Dinge</a:t>
            </a:r>
            <a:endParaRPr lang="de-DE" sz="1100" dirty="0" smtClean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r>
              <a:rPr lang="de-DE" sz="1100" dirty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  <a:hlinkClick r:id="rId5"/>
              </a:rPr>
              <a:t>https://</a:t>
            </a:r>
            <a:r>
              <a:rPr lang="de-DE" sz="1100" dirty="0" smtClean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  <a:hlinkClick r:id="rId5"/>
              </a:rPr>
              <a:t>de.wikipedia.org/wiki/Big_Data</a:t>
            </a:r>
            <a:endParaRPr lang="de-DE" sz="1100" dirty="0" smtClean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endParaRPr lang="de-DE" sz="1100" dirty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pPr marL="0" indent="0">
              <a:buNone/>
            </a:pPr>
            <a:endParaRPr lang="de-DE" sz="900" dirty="0" smtClean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pPr marL="0" indent="0">
              <a:buNone/>
            </a:pPr>
            <a:r>
              <a:rPr lang="de-DE" sz="800" dirty="0" smtClean="0"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Alle Internetquellen wurden zuletzt am 20.1.2016 aufgerufen.</a:t>
            </a:r>
            <a:endParaRPr lang="de-DE" sz="800" dirty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5735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12" name="Ellipse 11"/>
          <p:cNvSpPr/>
          <p:nvPr/>
        </p:nvSpPr>
        <p:spPr>
          <a:xfrm>
            <a:off x="1403604" y="859536"/>
            <a:ext cx="1495044" cy="149504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/>
          <p:cNvSpPr/>
          <p:nvPr/>
        </p:nvSpPr>
        <p:spPr>
          <a:xfrm>
            <a:off x="3765042" y="859536"/>
            <a:ext cx="1495044" cy="149504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/>
          <p:cNvSpPr txBox="1"/>
          <p:nvPr/>
        </p:nvSpPr>
        <p:spPr>
          <a:xfrm>
            <a:off x="1165051" y="1345448"/>
            <a:ext cx="197215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28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Internet</a:t>
            </a:r>
            <a:endParaRPr lang="de-DE" sz="28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3526489" y="1206948"/>
            <a:ext cx="197215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Umgebung</a:t>
            </a:r>
            <a:endParaRPr lang="de-DE" sz="20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526489" y="1607058"/>
            <a:ext cx="1972150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28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Things</a:t>
            </a:r>
            <a:endParaRPr lang="de-DE" sz="28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6543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12" name="Ellipse 11"/>
          <p:cNvSpPr/>
          <p:nvPr/>
        </p:nvSpPr>
        <p:spPr>
          <a:xfrm>
            <a:off x="1886400" y="859536"/>
            <a:ext cx="1495044" cy="149504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13" name="Ellipse 12"/>
          <p:cNvSpPr/>
          <p:nvPr/>
        </p:nvSpPr>
        <p:spPr>
          <a:xfrm>
            <a:off x="3020400" y="859536"/>
            <a:ext cx="1495044" cy="149504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14" name="Textfeld 13"/>
          <p:cNvSpPr txBox="1"/>
          <p:nvPr/>
        </p:nvSpPr>
        <p:spPr>
          <a:xfrm>
            <a:off x="1365897" y="1422392"/>
            <a:ext cx="197215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Internet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3003944" y="1299281"/>
            <a:ext cx="197215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sz="1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Umgebung</a:t>
            </a:r>
            <a:endParaRPr lang="de-DE" sz="14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046297" y="1607058"/>
            <a:ext cx="197215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Things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1917036" y="2794325"/>
            <a:ext cx="2566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Internet of Things</a:t>
            </a:r>
            <a:endParaRPr lang="de-DE" sz="24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cxnSp>
        <p:nvCxnSpPr>
          <p:cNvPr id="7" name="Gerade Verbindung mit Pfeil 6"/>
          <p:cNvCxnSpPr>
            <a:stCxn id="2" idx="0"/>
          </p:cNvCxnSpPr>
          <p:nvPr/>
        </p:nvCxnSpPr>
        <p:spPr>
          <a:xfrm flipV="1">
            <a:off x="3200400" y="1791724"/>
            <a:ext cx="0" cy="1002601"/>
          </a:xfrm>
          <a:prstGeom prst="straightConnector1">
            <a:avLst/>
          </a:prstGeom>
          <a:ln w="12700">
            <a:solidFill>
              <a:schemeClr val="bg1"/>
            </a:solidFill>
            <a:miter lim="800000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05213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661270" y="297910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Drucker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17" name="Textfeld 16"/>
          <p:cNvSpPr txBox="1"/>
          <p:nvPr/>
        </p:nvSpPr>
        <p:spPr>
          <a:xfrm>
            <a:off x="4388804" y="297910"/>
            <a:ext cx="1438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Alarmanlage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18" name="Textfeld 17"/>
          <p:cNvSpPr txBox="1"/>
          <p:nvPr/>
        </p:nvSpPr>
        <p:spPr>
          <a:xfrm>
            <a:off x="1437930" y="1444997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Stromzähler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19" name="Textfeld 18"/>
          <p:cNvSpPr txBox="1"/>
          <p:nvPr/>
        </p:nvSpPr>
        <p:spPr>
          <a:xfrm>
            <a:off x="180826" y="2153391"/>
            <a:ext cx="1499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Lautsprecher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20" name="Textfeld 19"/>
          <p:cNvSpPr txBox="1"/>
          <p:nvPr/>
        </p:nvSpPr>
        <p:spPr>
          <a:xfrm>
            <a:off x="3949009" y="1968725"/>
            <a:ext cx="1361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Thermostat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3099987" y="3018673"/>
            <a:ext cx="947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Ampeln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483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0"/>
            <a:ext cx="6400800" cy="3600450"/>
          </a:xfrm>
          <a:solidFill>
            <a:srgbClr val="000000">
              <a:alpha val="38039"/>
            </a:srgbClr>
          </a:solidFill>
        </p:spPr>
        <p:txBody>
          <a:bodyPr anchor="ctr"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The most profound technologies are those that disappear</a:t>
            </a:r>
            <a:r>
              <a:rPr lang="en-US" sz="28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. </a:t>
            </a:r>
            <a:r>
              <a:rPr lang="en-US" sz="2800" dirty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They weave themselves into the fabric of everyday life until they are indistinguishable from it.</a:t>
            </a:r>
            <a:endParaRPr lang="de-DE" sz="28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395817" y="2831067"/>
            <a:ext cx="5602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Mark Weiser, 1991, </a:t>
            </a:r>
            <a:r>
              <a:rPr lang="en-US" dirty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The Computer for the 21st Century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1928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Grundlagen für das Internet der Dinge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Miniaturisierung (SoC)</a:t>
            </a:r>
          </a:p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Entwicklung neuer Technologien:</a:t>
            </a:r>
          </a:p>
          <a:p>
            <a:pPr lvl="1"/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Barcode / QR Code</a:t>
            </a:r>
          </a:p>
          <a:p>
            <a:pPr lvl="1"/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RFID</a:t>
            </a:r>
          </a:p>
          <a:p>
            <a:pPr lvl="1"/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GPS</a:t>
            </a:r>
            <a:endParaRPr lang="de-DE" sz="20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Günstige Sensoren und Aktoren</a:t>
            </a:r>
          </a:p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Standardisierung</a:t>
            </a:r>
          </a:p>
        </p:txBody>
      </p:sp>
    </p:spTree>
    <p:extLst>
      <p:ext uri="{BB962C8B-B14F-4D97-AF65-F5344CB8AC3E}">
        <p14:creationId xmlns:p14="http://schemas.microsoft.com/office/powerpoint/2010/main" val="2855991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Probleme des Internet der Dinge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Sicherheit</a:t>
            </a:r>
          </a:p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Mangelnde Kompatibilität</a:t>
            </a:r>
          </a:p>
          <a:p>
            <a:r>
              <a:rPr lang="de-DE" sz="2000" dirty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Datenschutz</a:t>
            </a:r>
          </a:p>
          <a:p>
            <a:endParaRPr lang="de-DE" sz="2000" dirty="0" smtClean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17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00800" cy="3600450"/>
          </a:xfrm>
          <a:prstGeom prst="rect">
            <a:avLst/>
          </a:prstGeom>
        </p:spPr>
      </p:pic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Vorteile und Geschäftsfelder des Internet der Dinge</a:t>
            </a:r>
            <a:endParaRPr lang="de-DE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Komfort</a:t>
            </a:r>
          </a:p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Sicherheit</a:t>
            </a:r>
          </a:p>
          <a:p>
            <a:r>
              <a:rPr lang="de-DE" sz="2000" dirty="0" smtClean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  <a:cs typeface="Roboto Thin" panose="02000000000000000000" pitchFamily="2" charset="0"/>
              </a:rPr>
              <a:t>Nachhaltigkeit</a:t>
            </a:r>
          </a:p>
          <a:p>
            <a:pPr lvl="1"/>
            <a:endParaRPr lang="de-DE" sz="1790" dirty="0" smtClean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  <a:cs typeface="Roboto Thin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563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System.Storyboarding.Backgrounds.DesktopTaskbar" Revision="1" Stencil="System.Storyboarding.Backgrounds" StencilVersion="0.1"/>
</Control>
</file>

<file path=customXml/itemProps1.xml><?xml version="1.0" encoding="utf-8"?>
<ds:datastoreItem xmlns:ds="http://schemas.openxmlformats.org/officeDocument/2006/customXml" ds:itemID="{7CEC95DD-54F1-42DD-AAAE-1F63E4076CDC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330</Words>
  <Application>Microsoft Office PowerPoint</Application>
  <PresentationFormat>Benutzerdefiniert</PresentationFormat>
  <Paragraphs>91</Paragraphs>
  <Slides>21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Roboto Thin</vt:lpstr>
      <vt:lpstr>Office</vt:lpstr>
      <vt:lpstr>PowerPoint-Präsentation</vt:lpstr>
      <vt:lpstr>Internet of Things</vt:lpstr>
      <vt:lpstr>PowerPoint-Präsentation</vt:lpstr>
      <vt:lpstr>PowerPoint-Präsentation</vt:lpstr>
      <vt:lpstr>PowerPoint-Präsentation</vt:lpstr>
      <vt:lpstr>The most profound technologies are those that disappear. They weave themselves into the fabric of everyday life until they are indistinguishable from it.</vt:lpstr>
      <vt:lpstr>Grundlagen für das Internet der Dinge</vt:lpstr>
      <vt:lpstr>Probleme des Internet der Dinge</vt:lpstr>
      <vt:lpstr>Vorteile und Geschäftsfelder des Internet der Dinge</vt:lpstr>
      <vt:lpstr>Vorteile und Geschäftsfelder des Internet der Dinge</vt:lpstr>
      <vt:lpstr>PowerPoint-Präsentation</vt:lpstr>
      <vt:lpstr>PowerPoint-Präsentation</vt:lpstr>
      <vt:lpstr>Hardware</vt:lpstr>
      <vt:lpstr>PowerPoint-Präsentation</vt:lpstr>
      <vt:lpstr>Software</vt:lpstr>
      <vt:lpstr>Funktionen</vt:lpstr>
      <vt:lpstr>Aufschließvorgang</vt:lpstr>
      <vt:lpstr>Erstellen von PINs</vt:lpstr>
      <vt:lpstr>Löschen von PINs</vt:lpstr>
      <vt:lpstr>Entstandene Daten</vt:lpstr>
      <vt:lpstr>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Jonas Otto</dc:creator>
  <cp:lastModifiedBy>Jonas Otto</cp:lastModifiedBy>
  <cp:revision>28</cp:revision>
  <dcterms:created xsi:type="dcterms:W3CDTF">2016-01-19T19:31:24Z</dcterms:created>
  <dcterms:modified xsi:type="dcterms:W3CDTF">2016-01-20T21:18:52Z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